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07" r:id="rId2"/>
    <p:sldId id="271" r:id="rId3"/>
    <p:sldId id="272" r:id="rId4"/>
    <p:sldId id="273" r:id="rId5"/>
    <p:sldId id="306" r:id="rId6"/>
    <p:sldId id="305" r:id="rId7"/>
    <p:sldId id="276" r:id="rId8"/>
    <p:sldId id="292" r:id="rId9"/>
    <p:sldId id="280" r:id="rId10"/>
    <p:sldId id="293" r:id="rId11"/>
    <p:sldId id="283" r:id="rId12"/>
    <p:sldId id="281" r:id="rId13"/>
    <p:sldId id="284" r:id="rId14"/>
    <p:sldId id="28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9" autoAdjust="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C2C7A-FFAA-4B97-9FBD-97B00745B2A7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7E465-3931-4E30-87CB-8B867F3DD7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93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7E465-3931-4E30-87CB-8B867F3DD7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598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51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79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9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7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02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24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80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825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7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0BFA134-F4C2-4EE3-B6A1-5DB0834C712F}" type="datetimeFigureOut">
              <a:rPr lang="it-IT" smtClean="0"/>
              <a:t>21/03/2024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D156FDE-E45C-400E-8C41-46A3CBACAB73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50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CC16B-0533-2A54-A13B-EE83E1A5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…Parte 1</a:t>
            </a:r>
          </a:p>
        </p:txBody>
      </p:sp>
    </p:spTree>
    <p:extLst>
      <p:ext uri="{BB962C8B-B14F-4D97-AF65-F5344CB8AC3E}">
        <p14:creationId xmlns:p14="http://schemas.microsoft.com/office/powerpoint/2010/main" val="720097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A8D597-7E31-43FD-D8D5-866BE151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 </a:t>
            </a:r>
            <a:r>
              <a:rPr lang="it-IT" dirty="0" err="1"/>
              <a:t>Verlet</a:t>
            </a:r>
            <a:endParaRPr lang="it-IT" dirty="0"/>
          </a:p>
        </p:txBody>
      </p:sp>
      <p:pic>
        <p:nvPicPr>
          <p:cNvPr id="25" name="Segnaposto contenuto 2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9E258EF1-EFE5-57A3-941D-6E065A698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37"/>
          <a:stretch/>
        </p:blipFill>
        <p:spPr>
          <a:xfrm>
            <a:off x="348074" y="4315894"/>
            <a:ext cx="5702400" cy="2162481"/>
          </a:xfr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3AF279E-C48B-0EBE-604D-E933BD2B8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41" y="154569"/>
            <a:ext cx="5702091" cy="4281456"/>
          </a:xfrm>
          <a:prstGeom prst="rect">
            <a:avLst/>
          </a:prstGeom>
        </p:spPr>
      </p:pic>
      <p:pic>
        <p:nvPicPr>
          <p:cNvPr id="26" name="Segnaposto contenuto 2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03603748-FDD8-413C-C13B-23E88197F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3"/>
          <a:stretch/>
        </p:blipFill>
        <p:spPr>
          <a:xfrm>
            <a:off x="6141527" y="4448580"/>
            <a:ext cx="5702091" cy="2114203"/>
          </a:xfrm>
          <a:prstGeom prst="rect">
            <a:avLst/>
          </a:prstGeom>
        </p:spPr>
      </p:pic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2C75826-0D5B-DFFA-0C94-09268B40B8B4}"/>
              </a:ext>
            </a:extLst>
          </p:cNvPr>
          <p:cNvSpPr txBox="1">
            <a:spLocks/>
          </p:cNvSpPr>
          <p:nvPr/>
        </p:nvSpPr>
        <p:spPr>
          <a:xfrm>
            <a:off x="396521" y="2834640"/>
            <a:ext cx="5605505" cy="109024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err="1"/>
              <a:t>Results</a:t>
            </a:r>
            <a:r>
              <a:rPr lang="it-IT" sz="2400" dirty="0"/>
              <a:t> </a:t>
            </a:r>
            <a:r>
              <a:rPr lang="it-IT" sz="2400" dirty="0" err="1"/>
              <a:t>similar</a:t>
            </a:r>
            <a:r>
              <a:rPr lang="it-IT" sz="2400" dirty="0"/>
              <a:t> to </a:t>
            </a:r>
            <a:r>
              <a:rPr lang="it-IT" sz="2400" dirty="0" err="1"/>
              <a:t>those</a:t>
            </a:r>
            <a:r>
              <a:rPr lang="it-IT" sz="2400" dirty="0"/>
              <a:t> of the </a:t>
            </a:r>
            <a:r>
              <a:rPr lang="it-IT" sz="2400" dirty="0" err="1"/>
              <a:t>Velocity</a:t>
            </a:r>
            <a:r>
              <a:rPr lang="it-IT" sz="2400" dirty="0"/>
              <a:t> </a:t>
            </a:r>
            <a:r>
              <a:rPr lang="it-IT" sz="2400" dirty="0" err="1"/>
              <a:t>Verlet</a:t>
            </a:r>
            <a:r>
              <a:rPr lang="it-IT" sz="2400" dirty="0"/>
              <a:t>, </a:t>
            </a:r>
            <a:r>
              <a:rPr lang="it-IT" sz="2400" dirty="0" err="1"/>
              <a:t>therefore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can be </a:t>
            </a:r>
            <a:r>
              <a:rPr lang="it-IT" sz="2400" dirty="0" err="1"/>
              <a:t>considered</a:t>
            </a:r>
            <a:r>
              <a:rPr lang="it-IT" sz="2400" dirty="0"/>
              <a:t> accurate and </a:t>
            </a:r>
            <a:r>
              <a:rPr lang="it-IT" sz="2400" dirty="0" err="1"/>
              <a:t>reliable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544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1E6242-0DD7-6C7F-C6A9-3DE510A6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A32F341-5821-5D02-FE6D-E12578E34B5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>
                <a:solidFill>
                  <a:schemeClr val="bg1"/>
                </a:solidFill>
              </a:rPr>
              <a:t>.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2CF3FD-91BE-94BD-46CF-DDC0AA803BA7}"/>
              </a:ext>
            </a:extLst>
          </p:cNvPr>
          <p:cNvSpPr txBox="1"/>
          <p:nvPr/>
        </p:nvSpPr>
        <p:spPr>
          <a:xfrm>
            <a:off x="4085300" y="385292"/>
            <a:ext cx="40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/>
              <a:t>Velocity</a:t>
            </a:r>
            <a:r>
              <a:rPr lang="it-IT" sz="2400" dirty="0"/>
              <a:t> </a:t>
            </a:r>
            <a:r>
              <a:rPr lang="it-IT" sz="2400" dirty="0" err="1"/>
              <a:t>Verlet</a:t>
            </a:r>
            <a:r>
              <a:rPr lang="it-IT" sz="2400" dirty="0"/>
              <a:t> Method</a:t>
            </a:r>
          </a:p>
        </p:txBody>
      </p:sp>
      <p:pic>
        <p:nvPicPr>
          <p:cNvPr id="8" name="ArgonCrystal_2D_fix.mp4">
            <a:hlinkClick r:id="" action="ppaction://media"/>
            <a:extLst>
              <a:ext uri="{FF2B5EF4-FFF2-40B4-BE49-F238E27FC236}">
                <a16:creationId xmlns:a16="http://schemas.microsoft.com/office/drawing/2014/main" id="{E77B3D6E-7220-A1EB-BDFA-5FDF8B597E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7527" y="846957"/>
            <a:ext cx="6976941" cy="5980909"/>
          </a:xfrm>
        </p:spPr>
      </p:pic>
    </p:spTree>
    <p:extLst>
      <p:ext uri="{BB962C8B-B14F-4D97-AF65-F5344CB8AC3E}">
        <p14:creationId xmlns:p14="http://schemas.microsoft.com/office/powerpoint/2010/main" val="31061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9CFB5B-251B-0596-382B-12E2153B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3d argon crystal simulation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DA9916-F303-10CC-D8E7-D21B12BF2540}"/>
              </a:ext>
            </a:extLst>
          </p:cNvPr>
          <p:cNvSpPr txBox="1"/>
          <p:nvPr/>
        </p:nvSpPr>
        <p:spPr>
          <a:xfrm>
            <a:off x="1024128" y="2286000"/>
            <a:ext cx="3133580" cy="393192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b="1" dirty="0"/>
              <a:t>Icosahedron structure</a:t>
            </a:r>
            <a:r>
              <a:rPr lang="en-US" sz="2800" dirty="0"/>
              <a:t>: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AutoNum type="arabicPlain" startAt="13"/>
            </a:pPr>
            <a:r>
              <a:rPr lang="en-US" sz="2400" dirty="0"/>
              <a:t>Argon atoms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Coordinates: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l-GR" sz="2400" b="0" i="0" dirty="0">
                <a:solidFill>
                  <a:srgbClr val="040C28"/>
                </a:solidFill>
                <a:effectLst/>
                <a:latin typeface="Google Sans"/>
              </a:rPr>
              <a:t>(0, ±1, ±φ)</a:t>
            </a:r>
            <a:r>
              <a:rPr lang="it-IT" sz="2400" b="0" i="0" dirty="0">
                <a:solidFill>
                  <a:srgbClr val="040C28"/>
                </a:solidFill>
                <a:effectLst/>
                <a:latin typeface="Google Sans"/>
              </a:rPr>
              <a:t>    x4</a:t>
            </a:r>
            <a:endParaRPr lang="it-IT" sz="2400" dirty="0">
              <a:solidFill>
                <a:srgbClr val="4D5156"/>
              </a:solidFill>
              <a:latin typeface="Google San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l-GR" sz="2400" b="0" i="0" dirty="0">
                <a:solidFill>
                  <a:srgbClr val="040C28"/>
                </a:solidFill>
                <a:effectLst/>
                <a:latin typeface="Google Sans"/>
              </a:rPr>
              <a:t>(±1, ±φ, 0)</a:t>
            </a:r>
            <a:r>
              <a:rPr lang="it-IT" sz="2400" b="0" i="0" dirty="0">
                <a:solidFill>
                  <a:srgbClr val="040C28"/>
                </a:solidFill>
                <a:effectLst/>
                <a:latin typeface="Google Sans"/>
              </a:rPr>
              <a:t>    x4</a:t>
            </a:r>
            <a:endParaRPr lang="it-IT" sz="2400" dirty="0">
              <a:solidFill>
                <a:srgbClr val="4D5156"/>
              </a:solidFill>
              <a:latin typeface="Google San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l-GR" sz="2400" b="0" i="0" dirty="0">
                <a:solidFill>
                  <a:srgbClr val="040C28"/>
                </a:solidFill>
                <a:effectLst/>
                <a:latin typeface="Google Sans"/>
              </a:rPr>
              <a:t>(±φ, 0, ±1)</a:t>
            </a:r>
            <a:r>
              <a:rPr lang="it-IT" sz="2400" b="0" i="0" dirty="0">
                <a:solidFill>
                  <a:srgbClr val="040C28"/>
                </a:solidFill>
                <a:effectLst/>
                <a:latin typeface="Google Sans"/>
              </a:rPr>
              <a:t>    x4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it-IT" sz="2400" dirty="0">
                <a:solidFill>
                  <a:srgbClr val="040C28"/>
                </a:solidFill>
                <a:latin typeface="Google Sans"/>
              </a:rPr>
              <a:t>(0,    0,   0)    x1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it-IT" sz="2400" dirty="0">
              <a:solidFill>
                <a:srgbClr val="040C28"/>
              </a:solidFill>
              <a:latin typeface="Google Sans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it-IT" sz="2400" b="1" dirty="0">
                <a:solidFill>
                  <a:srgbClr val="040C28"/>
                </a:solidFill>
                <a:latin typeface="Google Sans"/>
              </a:rPr>
              <a:t>p0 = </a:t>
            </a:r>
            <a:r>
              <a:rPr lang="it-IT" sz="2400" b="1" dirty="0" err="1">
                <a:solidFill>
                  <a:srgbClr val="040C28"/>
                </a:solidFill>
                <a:latin typeface="Google Sans"/>
              </a:rPr>
              <a:t>zeros</a:t>
            </a:r>
            <a:r>
              <a:rPr lang="it-IT" sz="2400" b="1" dirty="0">
                <a:solidFill>
                  <a:srgbClr val="040C28"/>
                </a:solidFill>
                <a:latin typeface="Google Sans"/>
              </a:rPr>
              <a:t>(1,13);</a:t>
            </a:r>
            <a:endParaRPr lang="en-US" sz="2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Method: </a:t>
            </a:r>
            <a:r>
              <a:rPr lang="en-US" sz="2400" b="1" dirty="0"/>
              <a:t>Velocity </a:t>
            </a:r>
            <a:r>
              <a:rPr lang="en-US" sz="2400" b="1" dirty="0" err="1"/>
              <a:t>Verlet</a:t>
            </a:r>
            <a:endParaRPr lang="en-US" sz="2400" b="1" dirty="0"/>
          </a:p>
        </p:txBody>
      </p:sp>
      <p:pic>
        <p:nvPicPr>
          <p:cNvPr id="4" name="ArgonCrystal.mp4">
            <a:hlinkClick r:id="" action="ppaction://media"/>
            <a:extLst>
              <a:ext uri="{FF2B5EF4-FFF2-40B4-BE49-F238E27FC236}">
                <a16:creationId xmlns:a16="http://schemas.microsoft.com/office/drawing/2014/main" id="{10459FD4-2BE2-B358-A3E6-018C57325B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7708" y="311709"/>
            <a:ext cx="7574747" cy="649534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CF5FA6-9618-A44D-7DF5-11D51C6EDA4A}"/>
              </a:ext>
            </a:extLst>
          </p:cNvPr>
          <p:cNvSpPr txBox="1"/>
          <p:nvPr/>
        </p:nvSpPr>
        <p:spPr>
          <a:xfrm>
            <a:off x="3877062" y="6095922"/>
            <a:ext cx="3414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b="0" i="0" dirty="0">
                <a:solidFill>
                  <a:srgbClr val="040C28"/>
                </a:solidFill>
                <a:effectLst/>
                <a:latin typeface="Google Sans"/>
              </a:rPr>
              <a:t>φ</a:t>
            </a:r>
            <a:r>
              <a:rPr lang="it-IT" sz="1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it-IT" sz="1800" b="0" i="0" dirty="0" err="1">
                <a:solidFill>
                  <a:srgbClr val="040C28"/>
                </a:solidFill>
                <a:effectLst/>
                <a:latin typeface="Google Sans"/>
              </a:rPr>
              <a:t>is</a:t>
            </a:r>
            <a:r>
              <a:rPr lang="it-IT" sz="1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it-IT" sz="1800" b="0" i="0" dirty="0" err="1">
                <a:solidFill>
                  <a:srgbClr val="040C28"/>
                </a:solidFill>
                <a:effectLst/>
                <a:latin typeface="Google Sans"/>
              </a:rPr>
              <a:t>around</a:t>
            </a:r>
            <a:r>
              <a:rPr lang="it-IT" sz="1800" b="0" i="0" dirty="0">
                <a:solidFill>
                  <a:srgbClr val="040C28"/>
                </a:solidFill>
                <a:effectLst/>
                <a:latin typeface="Google Sans"/>
              </a:rPr>
              <a:t> 1,618 and </a:t>
            </a:r>
            <a:r>
              <a:rPr lang="it-IT" sz="1800" b="0" i="0" dirty="0" err="1">
                <a:solidFill>
                  <a:srgbClr val="040C28"/>
                </a:solidFill>
                <a:effectLst/>
                <a:latin typeface="Google Sans"/>
              </a:rPr>
              <a:t>is</a:t>
            </a:r>
            <a:r>
              <a:rPr lang="it-IT" sz="1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it-IT" sz="1800" b="0" i="0" dirty="0" err="1">
                <a:solidFill>
                  <a:srgbClr val="040C28"/>
                </a:solidFill>
                <a:effectLst/>
                <a:latin typeface="Google Sans"/>
              </a:rPr>
              <a:t>also</a:t>
            </a:r>
            <a:r>
              <a:rPr lang="it-IT" sz="1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it-IT" sz="1800" b="0" i="0" dirty="0" err="1">
                <a:solidFill>
                  <a:srgbClr val="040C28"/>
                </a:solidFill>
                <a:effectLst/>
                <a:latin typeface="Google Sans"/>
              </a:rPr>
              <a:t>known</a:t>
            </a:r>
            <a:r>
              <a:rPr lang="it-IT" sz="1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it-IT" sz="1800" b="0" i="0" dirty="0" err="1">
                <a:solidFill>
                  <a:srgbClr val="040C28"/>
                </a:solidFill>
                <a:effectLst/>
                <a:latin typeface="Google Sans"/>
              </a:rPr>
              <a:t>as</a:t>
            </a:r>
            <a:r>
              <a:rPr lang="it-IT" sz="1800" b="0" i="0" dirty="0">
                <a:solidFill>
                  <a:srgbClr val="040C28"/>
                </a:solidFill>
                <a:effectLst/>
                <a:latin typeface="Google Sans"/>
              </a:rPr>
              <a:t> the golden ratio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668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gonCrystal_p.mp4">
            <a:hlinkClick r:id="" action="ppaction://media"/>
            <a:extLst>
              <a:ext uri="{FF2B5EF4-FFF2-40B4-BE49-F238E27FC236}">
                <a16:creationId xmlns:a16="http://schemas.microsoft.com/office/drawing/2014/main" id="{8E27D17B-7393-1B08-2FD0-242F2D936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9781"/>
          <a:stretch/>
        </p:blipFill>
        <p:spPr>
          <a:xfrm>
            <a:off x="4424994" y="477242"/>
            <a:ext cx="7631017" cy="590351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A50E15-E7FB-547C-6A35-21D6154E3E1A}"/>
              </a:ext>
            </a:extLst>
          </p:cNvPr>
          <p:cNvSpPr txBox="1"/>
          <p:nvPr/>
        </p:nvSpPr>
        <p:spPr>
          <a:xfrm>
            <a:off x="1024128" y="585216"/>
            <a:ext cx="4138715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non-zero momenta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11132-D15A-FF2A-2FF7-C194BF9F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10" y="2227445"/>
            <a:ext cx="3969903" cy="3931920"/>
          </a:xfrm>
        </p:spPr>
        <p:txBody>
          <a:bodyPr vert="horz" lIns="45720" tIns="45720" rIns="45720" bIns="45720" rtlCol="0">
            <a:normAutofit/>
          </a:bodyPr>
          <a:lstStyle/>
          <a:p>
            <a:endParaRPr lang="it-IT" sz="1800" b="0" i="0" dirty="0">
              <a:effectLst/>
              <a:latin typeface="Menlo"/>
            </a:endParaRPr>
          </a:p>
          <a:p>
            <a:endParaRPr lang="it-IT" sz="1800" dirty="0">
              <a:latin typeface="Menlo"/>
            </a:endParaRPr>
          </a:p>
          <a:p>
            <a:endParaRPr lang="it-IT" sz="1800" b="0" i="0" dirty="0">
              <a:effectLst/>
              <a:latin typeface="Menlo"/>
            </a:endParaRPr>
          </a:p>
          <a:p>
            <a:r>
              <a:rPr lang="it-IT" sz="1800" b="0" i="0" dirty="0" err="1">
                <a:effectLst/>
                <a:latin typeface="Menlo"/>
              </a:rPr>
              <a:t>pnn</a:t>
            </a:r>
            <a:r>
              <a:rPr lang="it-IT" sz="1800" b="0" i="0" dirty="0">
                <a:effectLst/>
                <a:latin typeface="Menlo"/>
              </a:rPr>
              <a:t> = </a:t>
            </a:r>
            <a:r>
              <a:rPr lang="it-IT" sz="1800" b="0" i="0" dirty="0" err="1">
                <a:effectLst/>
                <a:latin typeface="Menlo"/>
              </a:rPr>
              <a:t>randi</a:t>
            </a:r>
            <a:r>
              <a:rPr lang="it-IT" sz="1800" b="0" i="0" dirty="0">
                <a:effectLst/>
                <a:latin typeface="Menlo"/>
              </a:rPr>
              <a:t>([-5 5], Na-1,3); </a:t>
            </a:r>
          </a:p>
          <a:p>
            <a:r>
              <a:rPr lang="it-IT" sz="1800" b="0" i="0" dirty="0" err="1">
                <a:effectLst/>
                <a:latin typeface="Menlo"/>
              </a:rPr>
              <a:t>p_centro</a:t>
            </a:r>
            <a:r>
              <a:rPr lang="it-IT" sz="1800" b="0" i="0" dirty="0">
                <a:effectLst/>
                <a:latin typeface="Menlo"/>
              </a:rPr>
              <a:t> = -sum(pnn,1); </a:t>
            </a:r>
          </a:p>
          <a:p>
            <a:r>
              <a:rPr lang="it-IT" sz="1800" b="0" i="0" dirty="0">
                <a:effectLst/>
                <a:latin typeface="Menlo"/>
              </a:rPr>
              <a:t>p0 = [p_ centro; </a:t>
            </a:r>
            <a:r>
              <a:rPr lang="it-IT" sz="1800" b="0" i="0" dirty="0" err="1">
                <a:effectLst/>
                <a:latin typeface="Menlo"/>
              </a:rPr>
              <a:t>pnn</a:t>
            </a:r>
            <a:r>
              <a:rPr lang="it-IT" sz="1800" b="0" i="0" dirty="0">
                <a:effectLst/>
                <a:latin typeface="Menlo"/>
              </a:rPr>
              <a:t>].*m'*10; </a:t>
            </a:r>
            <a:r>
              <a:rPr lang="it-IT" sz="1800" b="0" i="0" dirty="0">
                <a:solidFill>
                  <a:srgbClr val="008013"/>
                </a:solidFill>
                <a:effectLst/>
                <a:latin typeface="Menlo"/>
              </a:rPr>
              <a:t>% nm/ns</a:t>
            </a:r>
            <a:endParaRPr lang="it-IT" sz="1800" b="0" i="0" dirty="0">
              <a:effectLst/>
              <a:latin typeface="Menlo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80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4" name="Straight Connector 10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75B0C5-788A-8D17-AC06-447D9CD4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200">
                <a:solidFill>
                  <a:srgbClr val="FFFFFF"/>
                </a:solidFill>
              </a:rPr>
              <a:t>Thanks for the attention</a:t>
            </a:r>
          </a:p>
        </p:txBody>
      </p:sp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7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Snowflake">
            <a:extLst>
              <a:ext uri="{FF2B5EF4-FFF2-40B4-BE49-F238E27FC236}">
                <a16:creationId xmlns:a16="http://schemas.microsoft.com/office/drawing/2014/main" id="{C8531E9E-0B09-7CC5-DF79-2264ECB44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5" r="44115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0ABD66BC-7CF2-D7B4-E80B-4428EFA8F783}"/>
              </a:ext>
            </a:extLst>
          </p:cNvPr>
          <p:cNvSpPr txBox="1">
            <a:spLocks/>
          </p:cNvSpPr>
          <p:nvPr/>
        </p:nvSpPr>
        <p:spPr>
          <a:xfrm>
            <a:off x="1024128" y="2878249"/>
            <a:ext cx="6066818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i="0" dirty="0">
                <a:effectLst/>
                <a:latin typeface="-apple-system"/>
              </a:rPr>
              <a:t>Frozen Argon Crystal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E00680C-7399-64FF-9A88-E590AFD113EB}"/>
              </a:ext>
            </a:extLst>
          </p:cNvPr>
          <p:cNvSpPr/>
          <p:nvPr/>
        </p:nvSpPr>
        <p:spPr>
          <a:xfrm>
            <a:off x="633046" y="731520"/>
            <a:ext cx="211016" cy="115355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7647F3F-9C78-7D83-5352-78458960B43C}"/>
              </a:ext>
            </a:extLst>
          </p:cNvPr>
          <p:cNvCxnSpPr>
            <a:cxnSpLocks/>
          </p:cNvCxnSpPr>
          <p:nvPr/>
        </p:nvCxnSpPr>
        <p:spPr>
          <a:xfrm>
            <a:off x="844062" y="3049174"/>
            <a:ext cx="0" cy="10691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3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67F30D3-6FBB-3867-0CDE-46C9B08C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990" y="3144722"/>
            <a:ext cx="6930349" cy="120527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F1849C0-62EF-5D9F-C4D5-558DD5F5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7105745" cy="1499616"/>
          </a:xfrm>
        </p:spPr>
        <p:txBody>
          <a:bodyPr>
            <a:normAutofit/>
          </a:bodyPr>
          <a:lstStyle/>
          <a:p>
            <a:r>
              <a:rPr lang="it-IT" dirty="0"/>
              <a:t>Mathematical model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0420C9C-5A1E-5461-B642-76D30AC67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964" y="279198"/>
            <a:ext cx="2602276" cy="260227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F6679-D52C-1911-16C3-C4EDE7B5D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67" y="2543476"/>
            <a:ext cx="7105744" cy="3547871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-apple-system"/>
              </a:rPr>
              <a:t>Seven argon atoms in a plane</a:t>
            </a:r>
          </a:p>
          <a:p>
            <a:pPr marL="0" indent="0">
              <a:buNone/>
            </a:pPr>
            <a:endParaRPr lang="en-US" sz="2400" b="0" i="0" dirty="0">
              <a:effectLst/>
              <a:latin typeface="-apple-system"/>
            </a:endParaRPr>
          </a:p>
          <a:p>
            <a:r>
              <a:rPr lang="en-US" sz="2400" b="0" i="0" dirty="0">
                <a:effectLst/>
                <a:latin typeface="-apple-system"/>
              </a:rPr>
              <a:t>Hamiltonian</a:t>
            </a:r>
            <a:r>
              <a:rPr lang="en-US" sz="2400" dirty="0">
                <a:latin typeface="-apple-system"/>
              </a:rPr>
              <a:t> system:</a:t>
            </a:r>
          </a:p>
          <a:p>
            <a:pPr marL="0" indent="0">
              <a:buNone/>
            </a:pPr>
            <a:endParaRPr lang="it-IT" sz="2400" dirty="0">
              <a:latin typeface="-apple-system"/>
            </a:endParaRPr>
          </a:p>
          <a:p>
            <a:pPr marL="0" indent="0">
              <a:buNone/>
            </a:pPr>
            <a:r>
              <a:rPr lang="it-IT" sz="2400" dirty="0">
                <a:latin typeface="-apple-system"/>
              </a:rPr>
              <a:t> Temperature </a:t>
            </a:r>
            <a:r>
              <a:rPr lang="it-IT" sz="2400" dirty="0" err="1">
                <a:latin typeface="-apple-system"/>
              </a:rPr>
              <a:t>computation</a:t>
            </a:r>
            <a:r>
              <a:rPr lang="it-IT" sz="2800" dirty="0"/>
              <a:t>: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84DF38C-5516-8ED4-ED4A-326262F10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2342" y="4331887"/>
            <a:ext cx="3344348" cy="1056373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85D9D9C7-1601-CCCB-6354-A05842B6D3E9}"/>
              </a:ext>
            </a:extLst>
          </p:cNvPr>
          <p:cNvGrpSpPr/>
          <p:nvPr/>
        </p:nvGrpSpPr>
        <p:grpSpPr>
          <a:xfrm>
            <a:off x="1453661" y="5776341"/>
            <a:ext cx="9284678" cy="507880"/>
            <a:chOff x="799044" y="5308417"/>
            <a:chExt cx="9920538" cy="11009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97E4274-447D-270D-4C5B-2834B8930277}"/>
                </a:ext>
              </a:extLst>
            </p:cNvPr>
            <p:cNvSpPr txBox="1"/>
            <p:nvPr/>
          </p:nvSpPr>
          <p:spPr>
            <a:xfrm>
              <a:off x="799044" y="5308417"/>
              <a:ext cx="9920538" cy="920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 defTabSz="914400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it-IT" sz="2400" dirty="0"/>
                <a:t>T</a:t>
              </a:r>
              <a:r>
                <a:rPr lang="it-IT" sz="2400" baseline="-25000" dirty="0"/>
                <a:t>0</a:t>
              </a:r>
              <a:r>
                <a:rPr lang="it-IT" sz="2400" dirty="0"/>
                <a:t> ≈ 22.72    [K]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51384AA-1040-A69F-75F3-5E4D75745278}"/>
                </a:ext>
              </a:extLst>
            </p:cNvPr>
            <p:cNvSpPr txBox="1"/>
            <p:nvPr/>
          </p:nvSpPr>
          <p:spPr>
            <a:xfrm>
              <a:off x="6035490" y="5308417"/>
              <a:ext cx="4473526" cy="110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 defTabSz="914400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pt-BR" sz="2400" dirty="0"/>
                <a:t>H(p</a:t>
              </a:r>
              <a:r>
                <a:rPr lang="pt-BR" sz="2400" baseline="-25000" dirty="0"/>
                <a:t>0</a:t>
              </a:r>
              <a:r>
                <a:rPr lang="pt-BR" sz="2400" dirty="0"/>
                <a:t>,q</a:t>
              </a:r>
              <a:r>
                <a:rPr lang="pt-BR" sz="2400" baseline="-25000" dirty="0"/>
                <a:t>0</a:t>
              </a:r>
              <a:r>
                <a:rPr lang="pt-BR" sz="2400" dirty="0"/>
                <a:t>) ≈ −1260.2</a:t>
              </a:r>
              <a:r>
                <a:rPr lang="pl-PL" sz="2400" dirty="0"/>
                <a:t> ·</a:t>
              </a:r>
              <a:r>
                <a:rPr lang="el-GR" sz="2400" dirty="0"/>
                <a:t> </a:t>
              </a:r>
              <a:r>
                <a:rPr lang="it-IT" sz="2400" dirty="0" err="1"/>
                <a:t>k</a:t>
              </a:r>
              <a:r>
                <a:rPr lang="it-IT" sz="2400" baseline="-25000" dirty="0" err="1"/>
                <a:t>B</a:t>
              </a:r>
              <a:r>
                <a:rPr lang="pt-BR" sz="2400" dirty="0"/>
                <a:t>     [J]</a:t>
              </a:r>
              <a:endParaRPr lang="it-IT" sz="2400" dirty="0"/>
            </a:p>
            <a:p>
              <a:pPr marL="800100" lvl="1" indent="-342900" defTabSz="914400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</a:pPr>
              <a:endParaRPr lang="it-IT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992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21A645-C410-52C8-5964-3BE07E25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Mathematical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56AF0A8-0F0C-3D46-378E-B26859A72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9122" y="2084832"/>
                <a:ext cx="10173755" cy="4187952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it-IT" sz="2800" b="0" i="0" dirty="0">
                    <a:effectLst/>
                    <a:latin typeface="-apple-system"/>
                  </a:rPr>
                  <a:t>Lennard–Jones </a:t>
                </a:r>
                <a:r>
                  <a:rPr lang="it-IT" sz="2800" b="0" i="0" dirty="0" err="1">
                    <a:effectLst/>
                    <a:latin typeface="-apple-system"/>
                  </a:rPr>
                  <a:t>potential</a:t>
                </a:r>
                <a:r>
                  <a:rPr lang="it-IT" sz="2800" b="0" i="0" dirty="0">
                    <a:effectLst/>
                    <a:latin typeface="-apple-system"/>
                  </a:rPr>
                  <a:t>:</a:t>
                </a:r>
              </a:p>
              <a:p>
                <a:pPr marL="0" indent="0">
                  <a:buNone/>
                </a:pPr>
                <a:endParaRPr lang="it-IT" sz="2800" b="0" i="0" dirty="0">
                  <a:effectLst/>
                  <a:latin typeface="-apple-system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it-IT" sz="2800" b="0" i="0" dirty="0" err="1">
                    <a:effectLst/>
                    <a:latin typeface="-apple-system"/>
                  </a:rPr>
                  <a:t>Lennard</a:t>
                </a:r>
                <a:r>
                  <a:rPr lang="it-IT" sz="2800" b="0" i="0" dirty="0">
                    <a:effectLst/>
                    <a:latin typeface="-apple-system"/>
                  </a:rPr>
                  <a:t>–Jones force: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</a:rPr>
                          <m:t>𝐿𝐽</m:t>
                        </m:r>
                      </m:sub>
                    </m:sSub>
                    <m:d>
                      <m:dPr>
                        <m:ctrlPr>
                          <a:rPr lang="it-IT" sz="2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it-IT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den>
                    </m:f>
                    <m:r>
                      <a:rPr lang="it-IT" sz="2800" b="0" i="1" smtClean="0">
                        <a:effectLst/>
                        <a:latin typeface="Cambria Math" panose="02040503050406030204" pitchFamily="18" charset="0"/>
                      </a:rPr>
                      <m:t>=24</m:t>
                    </m:r>
                    <m:sSub>
                      <m:sSubPr>
                        <m:ctrlPr>
                          <a:rPr lang="it-IT" sz="2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sz="2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f>
                      <m:fPr>
                        <m:type m:val="lin"/>
                        <m:ctrlPr>
                          <a:rPr lang="it-I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it-IT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it-I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t-IT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it-IT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it-IT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it-I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p>
                            </m:sSup>
                            <m:r>
                              <a:rPr lang="it-IT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it-I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t-IT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it-IT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it-IT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it-I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it-I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it-IT" sz="2800" dirty="0"/>
              </a:p>
              <a:p>
                <a:pPr marL="0" indent="0">
                  <a:buNone/>
                </a:pPr>
                <a:endParaRPr lang="it-IT" sz="28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it-IT" sz="2800" dirty="0" err="1"/>
                  <a:t>Constants</a:t>
                </a:r>
                <a:r>
                  <a:rPr lang="it-IT" sz="2800" dirty="0"/>
                  <a:t>: </a:t>
                </a:r>
              </a:p>
              <a:p>
                <a:pPr lvl="1"/>
                <a:r>
                  <a:rPr lang="it-IT" sz="2400" dirty="0"/>
                  <a:t>m</a:t>
                </a:r>
                <a:r>
                  <a:rPr lang="it-IT" sz="2400" baseline="-25000" dirty="0"/>
                  <a:t>i</a:t>
                </a:r>
                <a:r>
                  <a:rPr lang="it-IT" sz="2400" dirty="0"/>
                  <a:t> = m = 66.34 · 10</a:t>
                </a:r>
                <a:r>
                  <a:rPr lang="it-IT" sz="2400" baseline="30000" dirty="0"/>
                  <a:t>−27</a:t>
                </a:r>
                <a:r>
                  <a:rPr lang="it-IT" sz="2400" dirty="0"/>
                  <a:t>      [kg],</a:t>
                </a:r>
              </a:p>
              <a:p>
                <a:pPr lvl="1"/>
                <a:r>
                  <a:rPr lang="pl-PL" sz="2400" dirty="0"/>
                  <a:t>k</a:t>
                </a:r>
                <a:r>
                  <a:rPr lang="pl-PL" sz="2400" baseline="-25000" dirty="0"/>
                  <a:t>B</a:t>
                </a:r>
                <a:r>
                  <a:rPr lang="pl-PL" sz="2400" dirty="0"/>
                  <a:t> = 1.380658 · 10</a:t>
                </a:r>
                <a:r>
                  <a:rPr lang="pl-PL" sz="2400" baseline="30000" dirty="0"/>
                  <a:t>−23</a:t>
                </a:r>
                <a:r>
                  <a:rPr lang="pl-PL" sz="2400" dirty="0"/>
                  <a:t> </a:t>
                </a:r>
                <a:r>
                  <a:rPr lang="it-IT" sz="2400" dirty="0"/>
                  <a:t>      </a:t>
                </a:r>
                <a:r>
                  <a:rPr lang="pl-PL" sz="2400" dirty="0"/>
                  <a:t>[J/K]</a:t>
                </a:r>
                <a:endParaRPr lang="it-IT" sz="2400" dirty="0"/>
              </a:p>
              <a:p>
                <a:pPr lvl="1"/>
                <a:r>
                  <a:rPr lang="el-GR" sz="2400" dirty="0"/>
                  <a:t>ε</a:t>
                </a:r>
                <a:r>
                  <a:rPr lang="it-IT" sz="2400" baseline="-25000" dirty="0" err="1"/>
                  <a:t>ij</a:t>
                </a:r>
                <a:r>
                  <a:rPr lang="it-IT" sz="2400" dirty="0"/>
                  <a:t> = </a:t>
                </a:r>
                <a:r>
                  <a:rPr lang="el-GR" sz="2400" dirty="0"/>
                  <a:t>ε = 119.8</a:t>
                </a:r>
                <a:r>
                  <a:rPr lang="it-IT" sz="2400" dirty="0"/>
                  <a:t> </a:t>
                </a:r>
                <a:r>
                  <a:rPr lang="pl-PL" sz="2400" dirty="0"/>
                  <a:t>·</a:t>
                </a:r>
                <a:r>
                  <a:rPr lang="el-GR" sz="2400" dirty="0"/>
                  <a:t> </a:t>
                </a:r>
                <a:r>
                  <a:rPr lang="it-IT" sz="2400" dirty="0" err="1"/>
                  <a:t>k</a:t>
                </a:r>
                <a:r>
                  <a:rPr lang="it-IT" sz="2400" baseline="-25000" dirty="0" err="1"/>
                  <a:t>B</a:t>
                </a:r>
                <a:r>
                  <a:rPr lang="it-IT" sz="2400" dirty="0"/>
                  <a:t>              [J],</a:t>
                </a:r>
              </a:p>
              <a:p>
                <a:pPr lvl="1"/>
                <a:r>
                  <a:rPr lang="el-GR" sz="2400" dirty="0"/>
                  <a:t>σ</a:t>
                </a:r>
                <a:r>
                  <a:rPr lang="it-IT" sz="2400" baseline="-25000" dirty="0" err="1"/>
                  <a:t>ij</a:t>
                </a:r>
                <a:r>
                  <a:rPr lang="it-IT" sz="2400" dirty="0"/>
                  <a:t> = </a:t>
                </a:r>
                <a:r>
                  <a:rPr lang="el-GR" sz="2400" dirty="0"/>
                  <a:t>σ = 0.341 </a:t>
                </a:r>
                <a:r>
                  <a:rPr lang="it-IT" sz="2400" dirty="0"/>
                  <a:t>                  </a:t>
                </a:r>
                <a:r>
                  <a:rPr lang="el-GR" sz="2400" dirty="0"/>
                  <a:t>[</a:t>
                </a:r>
                <a:r>
                  <a:rPr lang="it-IT" sz="2400" dirty="0"/>
                  <a:t>nm]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56AF0A8-0F0C-3D46-378E-B26859A72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9122" y="2084832"/>
                <a:ext cx="10173755" cy="4187952"/>
              </a:xfrm>
              <a:blipFill>
                <a:blip r:embed="rId2"/>
                <a:stretch>
                  <a:fillRect l="-1379" t="-29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E9A2CA68-BD2F-B549-C02C-EFC57722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897" y="1833019"/>
            <a:ext cx="4566971" cy="94394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066D0C5-2AFA-F969-9026-8E74B3449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360" y="4332222"/>
            <a:ext cx="4032840" cy="19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2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545907-F074-5DDF-302E-41232218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</a:t>
            </a:r>
            <a:r>
              <a:rPr lang="it-IT" dirty="0" err="1"/>
              <a:t>properly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</a:t>
            </a:r>
            <a:r>
              <a:rPr lang="it-IT" dirty="0" err="1"/>
              <a:t>timestep</a:t>
            </a:r>
            <a:r>
              <a:rPr lang="it-IT" dirty="0"/>
              <a:t> </a:t>
            </a:r>
            <a:r>
              <a:rPr lang="it-IT" cap="none" dirty="0"/>
              <a:t>h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96E6648-030E-2B47-4A3A-FAE8B9B6FF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870" y="2398542"/>
                <a:ext cx="10694260" cy="4023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𝑡𝑖𝑚𝑒𝑠𝑡𝑒𝑝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𝑠h𝑜𝑢𝑙𝑑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𝑠𝑚𝑎𝑙𝑙𝑒𝑟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𝑠𝑐𝑖𝑙𝑙𝑎𝑡𝑖𝑜𝑛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𝑝𝑒𝑟𝑖𝑜𝑑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/>
                  <a:t> can be </a:t>
                </a:r>
                <a:r>
                  <a:rPr lang="en-GB" dirty="0"/>
                  <a:t>calculated</a:t>
                </a:r>
                <a:r>
                  <a:rPr lang="it-IT" dirty="0"/>
                  <a:t> in the following way:</a:t>
                </a:r>
              </a:p>
              <a:p>
                <a:pPr marL="0" indent="0">
                  <a:buNone/>
                </a:pPr>
                <a:r>
                  <a:rPr lang="it-IT" dirty="0"/>
                  <a:t>  1. </a:t>
                </a:r>
                <a:r>
                  <a:rPr lang="it-IT" dirty="0" err="1"/>
                  <a:t>Find</a:t>
                </a:r>
                <a:r>
                  <a:rPr lang="it-IT" dirty="0"/>
                  <a:t> the </a:t>
                </a:r>
                <a:r>
                  <a:rPr lang="it-IT" dirty="0" err="1"/>
                  <a:t>equilibrium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,</a:t>
                </a:r>
                <a:r>
                  <a:rPr lang="it-IT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it-IT" dirty="0"/>
                  <a:t>: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𝐿𝐽</m:t>
                        </m:r>
                      </m:sub>
                    </m:sSub>
                    <m:d>
                      <m:d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 2. Compute the derivate of the force: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𝐿𝐽</m:t>
                            </m:r>
                          </m:sub>
                        </m:sSub>
                      </m:num>
                      <m:den>
                        <m:r>
                          <a:rPr lang="it-IT" sz="2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24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f>
                      <m:fPr>
                        <m:type m:val="lin"/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sSup>
                              <m:sSup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it-I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sup>
                            </m:sSup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  <m:sSup>
                              <m:sSup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t-I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it-I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 3.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𝐿𝐽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𝑑𝑟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it-IT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it-IT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num>
                            <m:den>
                              <m:r>
                                <a:rPr lang="it-IT" b="1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den>
                          </m:f>
                        </m:e>
                      </m:rad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        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it-IT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𝒑𝒓𝒆𝒇𝒆𝒓𝒂𝒃𝒍𝒚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it-IT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it-IT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96E6648-030E-2B47-4A3A-FAE8B9B6FF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870" y="2398542"/>
                <a:ext cx="10694260" cy="4023360"/>
              </a:xfrm>
              <a:blipFill>
                <a:blip r:embed="rId3"/>
                <a:stretch>
                  <a:fillRect l="-513" t="-1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5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1A9515-619C-4A2C-1C2D-4829C99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it-IT" sz="4000"/>
              <a:t>Forward Euler method</a:t>
            </a:r>
          </a:p>
        </p:txBody>
      </p:sp>
      <p:pic>
        <p:nvPicPr>
          <p:cNvPr id="4" name="ArgonCrystal_2D_EA.mp4">
            <a:hlinkClick r:id="" action="ppaction://media"/>
            <a:extLst>
              <a:ext uri="{FF2B5EF4-FFF2-40B4-BE49-F238E27FC236}">
                <a16:creationId xmlns:a16="http://schemas.microsoft.com/office/drawing/2014/main" id="{DDA3A7DE-BAB2-4503-51A7-1E94176A1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700"/>
          <a:stretch/>
        </p:blipFill>
        <p:spPr>
          <a:xfrm>
            <a:off x="3799513" y="41512"/>
            <a:ext cx="8143958" cy="672504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243926-D9B1-E107-7986-F428B828C863}"/>
              </a:ext>
            </a:extLst>
          </p:cNvPr>
          <p:cNvSpPr txBox="1"/>
          <p:nvPr/>
        </p:nvSpPr>
        <p:spPr>
          <a:xfrm>
            <a:off x="504241" y="2628536"/>
            <a:ext cx="3815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As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can </a:t>
            </a:r>
            <a:r>
              <a:rPr lang="it-IT" sz="2400" dirty="0" err="1"/>
              <a:t>observe</a:t>
            </a:r>
            <a:r>
              <a:rPr lang="it-IT" sz="2400" dirty="0"/>
              <a:t>, </a:t>
            </a:r>
            <a:r>
              <a:rPr lang="it-IT" sz="2400" dirty="0" err="1"/>
              <a:t>at</a:t>
            </a:r>
            <a:r>
              <a:rPr lang="it-IT" sz="2400" dirty="0"/>
              <a:t> </a:t>
            </a:r>
            <a:r>
              <a:rPr lang="it-IT" sz="2400" dirty="0" err="1"/>
              <a:t>around</a:t>
            </a:r>
            <a:r>
              <a:rPr lang="it-IT" sz="2400" dirty="0"/>
              <a:t> t = 0,03 ns the system </a:t>
            </a:r>
            <a:r>
              <a:rPr lang="en-GB" sz="2400" dirty="0"/>
              <a:t>loses</a:t>
            </a:r>
            <a:r>
              <a:rPr lang="it-IT" sz="2400" dirty="0"/>
              <a:t> </a:t>
            </a:r>
            <a:r>
              <a:rPr lang="it-IT" sz="2400" dirty="0" err="1"/>
              <a:t>definetly</a:t>
            </a:r>
            <a:r>
              <a:rPr lang="it-IT" sz="2400" dirty="0"/>
              <a:t> </a:t>
            </a:r>
            <a:r>
              <a:rPr lang="it-IT" sz="2400" dirty="0" err="1"/>
              <a:t>its</a:t>
            </a:r>
            <a:r>
              <a:rPr lang="it-IT" sz="2400" dirty="0"/>
              <a:t> </a:t>
            </a:r>
            <a:r>
              <a:rPr lang="it-IT" sz="2400" dirty="0" err="1"/>
              <a:t>original</a:t>
            </a:r>
            <a:r>
              <a:rPr lang="it-IT" sz="2400" dirty="0"/>
              <a:t> </a:t>
            </a:r>
            <a:r>
              <a:rPr lang="it-IT" sz="2400" dirty="0" err="1"/>
              <a:t>configuration</a:t>
            </a:r>
            <a:r>
              <a:rPr lang="it-IT" sz="2400" dirty="0"/>
              <a:t>.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in </a:t>
            </a:r>
            <a:r>
              <a:rPr lang="it-IT" sz="2400" dirty="0" err="1"/>
              <a:t>accordance</a:t>
            </a:r>
            <a:r>
              <a:rPr lang="it-IT" sz="2400" dirty="0"/>
              <a:t> with the following plots.</a:t>
            </a:r>
          </a:p>
        </p:txBody>
      </p:sp>
    </p:spTree>
    <p:extLst>
      <p:ext uri="{BB962C8B-B14F-4D97-AF65-F5344CB8AC3E}">
        <p14:creationId xmlns:p14="http://schemas.microsoft.com/office/powerpoint/2010/main" val="158800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B70B67-0640-25BC-220F-865D7B23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Forward</a:t>
            </a:r>
            <a:r>
              <a:rPr lang="it-IT" dirty="0"/>
              <a:t> Euler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AF397F-BEEC-78F5-80B9-8B759235A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700645"/>
            <a:ext cx="4560746" cy="2992901"/>
          </a:xfrm>
        </p:spPr>
        <p:txBody>
          <a:bodyPr>
            <a:normAutofit/>
          </a:bodyPr>
          <a:lstStyle/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method</a:t>
            </a:r>
            <a:r>
              <a:rPr lang="it-IT" sz="2400" dirty="0"/>
              <a:t> shows uncorrect </a:t>
            </a:r>
            <a:r>
              <a:rPr lang="it-IT" sz="2400" dirty="0" err="1"/>
              <a:t>results</a:t>
            </a:r>
            <a:r>
              <a:rPr lang="it-IT" sz="2400" dirty="0"/>
              <a:t> </a:t>
            </a:r>
            <a:r>
              <a:rPr lang="it-IT" sz="2400" dirty="0" err="1"/>
              <a:t>both</a:t>
            </a:r>
            <a:r>
              <a:rPr lang="it-IT" sz="2400" dirty="0"/>
              <a:t> for the T and the H, </a:t>
            </a:r>
            <a:r>
              <a:rPr lang="it-IT" sz="2400" dirty="0" err="1"/>
              <a:t>therefore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completely</a:t>
            </a:r>
            <a:r>
              <a:rPr lang="it-IT" sz="2400" dirty="0"/>
              <a:t> </a:t>
            </a:r>
            <a:r>
              <a:rPr lang="it-IT" sz="2400" dirty="0" err="1"/>
              <a:t>ineffective</a:t>
            </a:r>
            <a:r>
              <a:rPr lang="it-IT" sz="2400" dirty="0"/>
              <a:t>.</a:t>
            </a:r>
          </a:p>
          <a:p>
            <a:r>
              <a:rPr lang="it-IT" sz="2400" dirty="0"/>
              <a:t>Energy in </a:t>
            </a:r>
            <a:r>
              <a:rPr lang="it-IT" sz="2400" dirty="0" err="1"/>
              <a:t>fact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conserved</a:t>
            </a:r>
            <a:r>
              <a:rPr lang="it-IT" sz="2400" dirty="0"/>
              <a:t>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instead</a:t>
            </a:r>
            <a:r>
              <a:rPr lang="it-IT" sz="2400" dirty="0"/>
              <a:t> </a:t>
            </a:r>
            <a:r>
              <a:rPr lang="it-IT" sz="2400" dirty="0" err="1"/>
              <a:t>increases</a:t>
            </a:r>
            <a:r>
              <a:rPr lang="it-IT" sz="2400" dirty="0"/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22E7E8D-516C-19AB-65CB-8476FA53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37" y="173736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0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2BE8BE-C5CE-BBDC-64ED-4849249B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Symplectic</a:t>
            </a:r>
            <a:r>
              <a:rPr lang="it-IT" dirty="0"/>
              <a:t> Euler Method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532342F-5DA1-25E0-26DC-5014D9B7B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8037" y="1739371"/>
            <a:ext cx="6096000" cy="4567978"/>
          </a:xfrm>
          <a:prstGeom prst="rect">
            <a:avLst/>
          </a:pr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A3183740-0F34-41CA-C219-8E8F1173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497016"/>
            <a:ext cx="4884303" cy="2848708"/>
          </a:xfrm>
        </p:spPr>
        <p:txBody>
          <a:bodyPr>
            <a:normAutofit/>
          </a:bodyPr>
          <a:lstStyle/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method</a:t>
            </a:r>
            <a:r>
              <a:rPr lang="it-IT" sz="2400" dirty="0"/>
              <a:t> can be </a:t>
            </a:r>
            <a:r>
              <a:rPr lang="it-IT" sz="2400" dirty="0" err="1"/>
              <a:t>applied</a:t>
            </a:r>
            <a:r>
              <a:rPr lang="it-IT" sz="2400" dirty="0"/>
              <a:t>, </a:t>
            </a:r>
            <a:r>
              <a:rPr lang="it-IT" sz="2400" dirty="0" err="1"/>
              <a:t>since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gives</a:t>
            </a:r>
            <a:r>
              <a:rPr lang="it-IT" sz="2400" dirty="0"/>
              <a:t> </a:t>
            </a:r>
            <a:r>
              <a:rPr lang="it-IT" sz="2400" dirty="0" err="1"/>
              <a:t>correct</a:t>
            </a:r>
            <a:r>
              <a:rPr lang="it-IT" sz="2400" dirty="0"/>
              <a:t> </a:t>
            </a:r>
            <a:r>
              <a:rPr lang="it-IT" sz="2400" dirty="0" err="1"/>
              <a:t>results</a:t>
            </a:r>
            <a:r>
              <a:rPr lang="it-IT" sz="2400" dirty="0"/>
              <a:t> </a:t>
            </a:r>
            <a:r>
              <a:rPr lang="it-IT" sz="2400" dirty="0" err="1"/>
              <a:t>both</a:t>
            </a:r>
            <a:r>
              <a:rPr lang="it-IT" sz="2400" dirty="0"/>
              <a:t> for the T and the H, </a:t>
            </a:r>
            <a:r>
              <a:rPr lang="it-IT" sz="2400" dirty="0" err="1"/>
              <a:t>thus</a:t>
            </a:r>
            <a:r>
              <a:rPr lang="it-IT" sz="2400" dirty="0"/>
              <a:t> the </a:t>
            </a:r>
            <a:r>
              <a:rPr lang="it-IT" sz="2400" dirty="0" err="1"/>
              <a:t>simulation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enough</a:t>
            </a:r>
            <a:r>
              <a:rPr lang="it-IT" sz="2400" dirty="0"/>
              <a:t> close to reality.</a:t>
            </a:r>
          </a:p>
          <a:p>
            <a:r>
              <a:rPr lang="it-IT" sz="2400" dirty="0"/>
              <a:t>In </a:t>
            </a:r>
            <a:r>
              <a:rPr lang="it-IT" sz="2400" dirty="0" err="1"/>
              <a:t>fact</a:t>
            </a:r>
            <a:r>
              <a:rPr lang="it-IT" sz="2400" dirty="0"/>
              <a:t> energy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conserved</a:t>
            </a:r>
            <a:r>
              <a:rPr lang="it-IT" sz="2400" dirty="0"/>
              <a:t>, </a:t>
            </a:r>
            <a:r>
              <a:rPr lang="it-IT" sz="2400" dirty="0" err="1"/>
              <a:t>unlike</a:t>
            </a:r>
            <a:r>
              <a:rPr lang="it-IT" sz="2400" dirty="0"/>
              <a:t> the </a:t>
            </a:r>
            <a:r>
              <a:rPr lang="it-IT" sz="2400" dirty="0" err="1"/>
              <a:t>Forward</a:t>
            </a:r>
            <a:r>
              <a:rPr lang="it-IT" sz="2400" dirty="0"/>
              <a:t> Euler.</a:t>
            </a:r>
          </a:p>
        </p:txBody>
      </p:sp>
    </p:spTree>
    <p:extLst>
      <p:ext uri="{BB962C8B-B14F-4D97-AF65-F5344CB8AC3E}">
        <p14:creationId xmlns:p14="http://schemas.microsoft.com/office/powerpoint/2010/main" val="209369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CACA17-8066-99BA-E3A7-2A1BD8DF1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Verlet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E7FB5C-FB87-DBB7-13F4-98FE68E7F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75" y="2347899"/>
            <a:ext cx="5605505" cy="4023360"/>
          </a:xfrm>
        </p:spPr>
        <p:txBody>
          <a:bodyPr>
            <a:normAutofit/>
          </a:bodyPr>
          <a:lstStyle/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</a:t>
            </a:r>
            <a:r>
              <a:rPr lang="it-IT" sz="2400" dirty="0" err="1"/>
              <a:t>method</a:t>
            </a:r>
            <a:r>
              <a:rPr lang="it-IT" sz="2400" dirty="0"/>
              <a:t> </a:t>
            </a:r>
            <a:r>
              <a:rPr lang="it-IT" sz="2400" dirty="0" err="1"/>
              <a:t>manages</a:t>
            </a:r>
            <a:r>
              <a:rPr lang="it-IT" sz="2400" dirty="0"/>
              <a:t> to </a:t>
            </a:r>
            <a:r>
              <a:rPr lang="it-IT" sz="2400" dirty="0" err="1"/>
              <a:t>achieve</a:t>
            </a:r>
            <a:r>
              <a:rPr lang="it-IT" sz="2400" dirty="0"/>
              <a:t> a pseudo </a:t>
            </a:r>
            <a:r>
              <a:rPr lang="it-IT" sz="2400" dirty="0" err="1"/>
              <a:t>conservation</a:t>
            </a:r>
            <a:r>
              <a:rPr lang="it-IT" sz="2400" dirty="0"/>
              <a:t> of energy.</a:t>
            </a:r>
          </a:p>
          <a:p>
            <a:r>
              <a:rPr lang="it-IT" sz="2400" dirty="0" err="1"/>
              <a:t>Moreover</a:t>
            </a:r>
            <a:r>
              <a:rPr lang="it-IT" sz="2400" dirty="0"/>
              <a:t>,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qualitatively</a:t>
            </a:r>
            <a:r>
              <a:rPr lang="it-IT" sz="2400" dirty="0"/>
              <a:t> </a:t>
            </a:r>
            <a:r>
              <a:rPr lang="it-IT" sz="2400" dirty="0" err="1"/>
              <a:t>correct</a:t>
            </a:r>
            <a:r>
              <a:rPr lang="it-IT" sz="2400" dirty="0"/>
              <a:t> </a:t>
            </a:r>
            <a:r>
              <a:rPr lang="it-IT" sz="2400" dirty="0" err="1"/>
              <a:t>regarding</a:t>
            </a:r>
            <a:r>
              <a:rPr lang="it-IT" sz="2400" dirty="0"/>
              <a:t> </a:t>
            </a:r>
            <a:r>
              <a:rPr lang="it-IT" sz="2400" dirty="0" err="1"/>
              <a:t>also</a:t>
            </a:r>
            <a:r>
              <a:rPr lang="it-IT" sz="2400" dirty="0"/>
              <a:t> the </a:t>
            </a:r>
            <a:r>
              <a:rPr lang="it-IT" sz="2400" dirty="0" err="1"/>
              <a:t>calculation</a:t>
            </a:r>
            <a:r>
              <a:rPr lang="it-IT" sz="2400" dirty="0"/>
              <a:t> of T, </a:t>
            </a:r>
            <a:r>
              <a:rPr lang="it-IT" sz="2400" b="1" dirty="0"/>
              <a:t>p</a:t>
            </a:r>
            <a:r>
              <a:rPr lang="it-IT" sz="2400" dirty="0"/>
              <a:t> and </a:t>
            </a:r>
            <a:r>
              <a:rPr lang="it-IT" sz="2400" b="1" dirty="0"/>
              <a:t>q</a:t>
            </a:r>
            <a:r>
              <a:rPr lang="it-IT" sz="2400" dirty="0"/>
              <a:t>.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9CB1FD8-6B40-B47A-DB26-9F2937D55CEC}"/>
              </a:ext>
            </a:extLst>
          </p:cNvPr>
          <p:cNvGrpSpPr/>
          <p:nvPr/>
        </p:nvGrpSpPr>
        <p:grpSpPr>
          <a:xfrm>
            <a:off x="6002687" y="154569"/>
            <a:ext cx="5957199" cy="6562578"/>
            <a:chOff x="6537961" y="585216"/>
            <a:chExt cx="5334000" cy="6131931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8956CF9-2A57-DE05-B0C1-39D437C12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7961" y="2716647"/>
              <a:ext cx="5334000" cy="400050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0A4ECE39-D7BB-7152-14B1-20D9BFEBE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2879"/>
            <a:stretch/>
          </p:blipFill>
          <p:spPr>
            <a:xfrm>
              <a:off x="6537961" y="4576926"/>
              <a:ext cx="5334000" cy="284871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F54369E-6B3E-2177-192F-C3A2E290E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7961" y="585216"/>
              <a:ext cx="5334000" cy="4000500"/>
            </a:xfrm>
            <a:prstGeom prst="rect">
              <a:avLst/>
            </a:prstGeom>
          </p:spPr>
        </p:pic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D985DD5B-449F-7E22-7AE2-9FA5AB8C5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450"/>
          <a:stretch/>
        </p:blipFill>
        <p:spPr>
          <a:xfrm>
            <a:off x="274319" y="4464162"/>
            <a:ext cx="5787873" cy="22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25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e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3425</TotalTime>
  <Words>481</Words>
  <Application>Microsoft Office PowerPoint</Application>
  <PresentationFormat>Widescreen</PresentationFormat>
  <Paragraphs>66</Paragraphs>
  <Slides>14</Slides>
  <Notes>1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5" baseType="lpstr">
      <vt:lpstr>-apple-system</vt:lpstr>
      <vt:lpstr>Google Sans</vt:lpstr>
      <vt:lpstr>Menlo</vt:lpstr>
      <vt:lpstr>Aptos</vt:lpstr>
      <vt:lpstr>Arial</vt:lpstr>
      <vt:lpstr>Cambria Math</vt:lpstr>
      <vt:lpstr>Tw Cen MT</vt:lpstr>
      <vt:lpstr>Tw Cen MT Condensed</vt:lpstr>
      <vt:lpstr>Wingdings</vt:lpstr>
      <vt:lpstr>Wingdings 3</vt:lpstr>
      <vt:lpstr>Integrale</vt:lpstr>
      <vt:lpstr>…Parte 1</vt:lpstr>
      <vt:lpstr>Presentazione standard di PowerPoint</vt:lpstr>
      <vt:lpstr>Mathematical model</vt:lpstr>
      <vt:lpstr>Mathematical model</vt:lpstr>
      <vt:lpstr>How to properly Choose the timestep h</vt:lpstr>
      <vt:lpstr>Forward Euler method</vt:lpstr>
      <vt:lpstr>Forward Euler method</vt:lpstr>
      <vt:lpstr>Symplectic Euler Method</vt:lpstr>
      <vt:lpstr>Velocity Verlet</vt:lpstr>
      <vt:lpstr>Position Verlet</vt:lpstr>
      <vt:lpstr>Presentazione standard di PowerPoint</vt:lpstr>
      <vt:lpstr>3d argon crystal simulation</vt:lpstr>
      <vt:lpstr>Presentazione standard di PowerPoint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simulators of a double elastic pendulum and a frozen Argon crystal</dc:title>
  <dc:creator>Paolo Zagardo</dc:creator>
  <cp:lastModifiedBy>Paolo Zagardo</cp:lastModifiedBy>
  <cp:revision>28</cp:revision>
  <dcterms:created xsi:type="dcterms:W3CDTF">2024-03-11T22:41:03Z</dcterms:created>
  <dcterms:modified xsi:type="dcterms:W3CDTF">2024-03-21T16:43:57Z</dcterms:modified>
</cp:coreProperties>
</file>